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15" r:id="rId3"/>
    <p:sldId id="311" r:id="rId4"/>
    <p:sldId id="314" r:id="rId5"/>
    <p:sldId id="312" r:id="rId6"/>
    <p:sldId id="313" r:id="rId7"/>
    <p:sldId id="316" r:id="rId8"/>
    <p:sldId id="320" r:id="rId9"/>
    <p:sldId id="321" r:id="rId10"/>
    <p:sldId id="322" r:id="rId11"/>
    <p:sldId id="323" r:id="rId12"/>
    <p:sldId id="324" r:id="rId13"/>
    <p:sldId id="326" r:id="rId14"/>
    <p:sldId id="329" r:id="rId15"/>
    <p:sldId id="330" r:id="rId16"/>
    <p:sldId id="332" r:id="rId17"/>
    <p:sldId id="333" r:id="rId18"/>
    <p:sldId id="334" r:id="rId19"/>
    <p:sldId id="335" r:id="rId20"/>
    <p:sldId id="331" r:id="rId21"/>
    <p:sldId id="336" r:id="rId22"/>
    <p:sldId id="339" r:id="rId23"/>
    <p:sldId id="337" r:id="rId24"/>
    <p:sldId id="341" r:id="rId25"/>
    <p:sldId id="338" r:id="rId26"/>
    <p:sldId id="340" r:id="rId27"/>
    <p:sldId id="342" r:id="rId28"/>
    <p:sldId id="343" r:id="rId29"/>
    <p:sldId id="317" r:id="rId30"/>
    <p:sldId id="318" r:id="rId31"/>
    <p:sldId id="344" r:id="rId32"/>
    <p:sldId id="319" r:id="rId33"/>
    <p:sldId id="345" r:id="rId34"/>
    <p:sldId id="327" r:id="rId35"/>
    <p:sldId id="328" r:id="rId36"/>
    <p:sldId id="346" r:id="rId37"/>
    <p:sldId id="348" r:id="rId38"/>
    <p:sldId id="349" r:id="rId39"/>
    <p:sldId id="350" r:id="rId40"/>
    <p:sldId id="347" r:id="rId41"/>
    <p:sldId id="351" r:id="rId42"/>
    <p:sldId id="352" r:id="rId43"/>
    <p:sldId id="354" r:id="rId44"/>
    <p:sldId id="355" r:id="rId45"/>
    <p:sldId id="358" r:id="rId46"/>
    <p:sldId id="357" r:id="rId47"/>
    <p:sldId id="353" r:id="rId48"/>
    <p:sldId id="356" r:id="rId49"/>
    <p:sldId id="310" r:id="rId50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315"/>
            <p14:sldId id="311"/>
            <p14:sldId id="314"/>
            <p14:sldId id="312"/>
            <p14:sldId id="313"/>
            <p14:sldId id="316"/>
            <p14:sldId id="320"/>
            <p14:sldId id="321"/>
            <p14:sldId id="322"/>
            <p14:sldId id="323"/>
            <p14:sldId id="324"/>
            <p14:sldId id="326"/>
            <p14:sldId id="329"/>
            <p14:sldId id="330"/>
            <p14:sldId id="332"/>
            <p14:sldId id="333"/>
            <p14:sldId id="334"/>
            <p14:sldId id="335"/>
            <p14:sldId id="331"/>
            <p14:sldId id="336"/>
            <p14:sldId id="339"/>
            <p14:sldId id="337"/>
            <p14:sldId id="341"/>
            <p14:sldId id="338"/>
            <p14:sldId id="340"/>
            <p14:sldId id="342"/>
            <p14:sldId id="343"/>
            <p14:sldId id="317"/>
            <p14:sldId id="318"/>
            <p14:sldId id="344"/>
            <p14:sldId id="319"/>
            <p14:sldId id="345"/>
            <p14:sldId id="327"/>
            <p14:sldId id="328"/>
            <p14:sldId id="346"/>
            <p14:sldId id="348"/>
            <p14:sldId id="349"/>
            <p14:sldId id="350"/>
            <p14:sldId id="347"/>
            <p14:sldId id="351"/>
            <p14:sldId id="352"/>
            <p14:sldId id="354"/>
            <p14:sldId id="355"/>
            <p14:sldId id="358"/>
            <p14:sldId id="357"/>
            <p14:sldId id="353"/>
            <p14:sldId id="35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FFFF99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13/03/66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15. Hashing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DF8C-9AA6-64D6-60B0-F100A741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endParaRPr lang="th-TH" dirty="0"/>
          </a:p>
        </p:txBody>
      </p:sp>
      <p:pic>
        <p:nvPicPr>
          <p:cNvPr id="15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ED6DF0-E5E5-CCDF-F54D-C4581FD4E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62" y="2097249"/>
            <a:ext cx="6790724" cy="4022725"/>
          </a:xfrm>
        </p:spPr>
      </p:pic>
    </p:spTree>
    <p:extLst>
      <p:ext uri="{BB962C8B-B14F-4D97-AF65-F5344CB8AC3E}">
        <p14:creationId xmlns:p14="http://schemas.microsoft.com/office/powerpoint/2010/main" val="9625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0051-AB98-2842-067C-30AFEB0A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F1BC8-EB75-D3A0-C2C5-B25A29849529}"/>
              </a:ext>
            </a:extLst>
          </p:cNvPr>
          <p:cNvSpPr txBox="1"/>
          <p:nvPr/>
        </p:nvSpPr>
        <p:spPr>
          <a:xfrm>
            <a:off x="528926" y="2049324"/>
            <a:ext cx="1047743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0089654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0089654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-&gt;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"box[89654] -&gt;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A288-893E-6049-50B9-12859E0B691C}"/>
              </a:ext>
            </a:extLst>
          </p:cNvPr>
          <p:cNvSpPr txBox="1"/>
          <p:nvPr/>
        </p:nvSpPr>
        <p:spPr>
          <a:xfrm>
            <a:off x="8739512" y="872022"/>
            <a:ext cx="2355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 err="1"/>
              <a:t>box</a:t>
            </a:r>
            <a:r>
              <a:rPr lang="th-TH" sz="3600" dirty="0"/>
              <a:t>[0] -&gt; 2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[1] -&gt; 3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[2] -&gt; 0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[3] -&gt; 1</a:t>
            </a:r>
          </a:p>
          <a:p>
            <a:r>
              <a:rPr lang="th-TH" sz="3600" dirty="0" err="1"/>
              <a:t>box</a:t>
            </a:r>
            <a:r>
              <a:rPr lang="th-TH" sz="3600" dirty="0"/>
              <a:t>[4] -&gt; 0</a:t>
            </a:r>
          </a:p>
          <a:p>
            <a:r>
              <a:rPr lang="en-US" sz="3600" dirty="0"/>
              <a:t>box[89654] -&gt; 2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13622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A19B-658D-D934-D02D-79365C36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is how many boxes we want?</a:t>
            </a:r>
            <a:endParaRPr lang="th-TH" dirty="0"/>
          </a:p>
        </p:txBody>
      </p:sp>
      <p:pic>
        <p:nvPicPr>
          <p:cNvPr id="4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0C6979-E0DE-638B-0189-DAAE1017A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48" y="3858936"/>
            <a:ext cx="3619732" cy="21442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D8EAD-52C6-1D0D-1470-A20C7147C827}"/>
              </a:ext>
            </a:extLst>
          </p:cNvPr>
          <p:cNvSpPr txBox="1"/>
          <p:nvPr/>
        </p:nvSpPr>
        <p:spPr>
          <a:xfrm>
            <a:off x="889233" y="2046914"/>
            <a:ext cx="51892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Depended on domain of our input 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Depended on number of our input 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Depended on our computer ?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5E901-B9DB-5DCD-2C8C-A9E45AC825BF}"/>
              </a:ext>
            </a:extLst>
          </p:cNvPr>
          <p:cNvSpPr txBox="1"/>
          <p:nvPr/>
        </p:nvSpPr>
        <p:spPr>
          <a:xfrm>
            <a:off x="7433065" y="2598093"/>
            <a:ext cx="3722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E80D0-D399-B911-F6CB-9EB05441E023}"/>
              </a:ext>
            </a:extLst>
          </p:cNvPr>
          <p:cNvSpPr txBox="1"/>
          <p:nvPr/>
        </p:nvSpPr>
        <p:spPr>
          <a:xfrm>
            <a:off x="889233" y="4032041"/>
            <a:ext cx="491993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/>
              <a:t>เราต้องการกล่องกี่ใบ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 </a:t>
            </a:r>
            <a:r>
              <a:rPr lang="en-US" sz="3200" dirty="0"/>
              <a:t>domain </a:t>
            </a:r>
            <a:r>
              <a:rPr lang="th-TH" sz="3200" dirty="0"/>
              <a:t>ของ </a:t>
            </a:r>
            <a:r>
              <a:rPr lang="en-US" sz="3200" dirty="0"/>
              <a:t>input </a:t>
            </a:r>
            <a:r>
              <a:rPr lang="th-TH" sz="3200" dirty="0"/>
              <a:t>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ขึ้นอยู่กับจำนวนของ </a:t>
            </a:r>
            <a:r>
              <a:rPr lang="en-US" sz="3200" dirty="0"/>
              <a:t>input </a:t>
            </a:r>
            <a:r>
              <a:rPr lang="th-TH" sz="3200" dirty="0"/>
              <a:t>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ขึ้นอยู่กับคอมพิวเตอร์หรือไม่ 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744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D2B4-7D7D-4D16-8038-25CED301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 </a:t>
            </a:r>
            <a:r>
              <a:rPr lang="en-US" dirty="0"/>
              <a:t>the answer is the Key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E915-11C4-4B26-F5EB-2B380DFC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8525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key -&gt; any value that can identify or distinguish each item </a:t>
            </a:r>
          </a:p>
          <a:p>
            <a:r>
              <a:rPr lang="en-US" sz="4000" dirty="0"/>
              <a:t>- hash function -&gt; </a:t>
            </a:r>
            <a:r>
              <a:rPr lang="th-TH" sz="4000" dirty="0"/>
              <a:t> </a:t>
            </a:r>
            <a:r>
              <a:rPr lang="en-US" sz="4000" dirty="0"/>
              <a:t>the function that convert key to index</a:t>
            </a:r>
          </a:p>
          <a:p>
            <a:r>
              <a:rPr lang="en-US" sz="4000" dirty="0"/>
              <a:t>- hash table -&gt; the data structure that store the value and can map key to value</a:t>
            </a:r>
            <a:endParaRPr lang="th-TH" sz="4000" dirty="0"/>
          </a:p>
        </p:txBody>
      </p:sp>
      <p:pic>
        <p:nvPicPr>
          <p:cNvPr id="4098" name="Picture 2" descr="Components of Hashing">
            <a:extLst>
              <a:ext uri="{FF2B5EF4-FFF2-40B4-BE49-F238E27FC236}">
                <a16:creationId xmlns:a16="http://schemas.microsoft.com/office/drawing/2014/main" id="{28B2E191-3D6C-D666-8983-9BC247A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48" y="4120825"/>
            <a:ext cx="3858936" cy="19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1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D2B4-7D7D-4D16-8038-25CED301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 </a:t>
            </a:r>
            <a:r>
              <a:rPr lang="en-US" dirty="0"/>
              <a:t>the answer is the Key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E915-11C4-4B26-F5EB-2B380DFC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8525"/>
            <a:ext cx="10058400" cy="4023360"/>
          </a:xfrm>
        </p:spPr>
        <p:txBody>
          <a:bodyPr>
            <a:normAutofit/>
          </a:bodyPr>
          <a:lstStyle/>
          <a:p>
            <a:r>
              <a:rPr lang="en-US" sz="4000" dirty="0"/>
              <a:t>- key -&gt; </a:t>
            </a:r>
            <a:r>
              <a:rPr lang="th-TH" sz="4000" dirty="0"/>
              <a:t>ค่าใดๆ ก็ตามที่สามารถระบุหรือแยกแยะ แต่ละ </a:t>
            </a:r>
            <a:r>
              <a:rPr lang="en-US" sz="4000" dirty="0"/>
              <a:t>item </a:t>
            </a:r>
            <a:r>
              <a:rPr lang="th-TH" sz="4000" dirty="0"/>
              <a:t>ได้</a:t>
            </a:r>
            <a:endParaRPr lang="en-US" sz="4000" dirty="0"/>
          </a:p>
          <a:p>
            <a:r>
              <a:rPr lang="en-US" sz="4000" dirty="0"/>
              <a:t>- hash function -&gt; </a:t>
            </a:r>
            <a:r>
              <a:rPr lang="th-TH" sz="4000" dirty="0"/>
              <a:t> ฟังก์ชันที่แปลง </a:t>
            </a:r>
            <a:r>
              <a:rPr lang="en-US" sz="4000" dirty="0"/>
              <a:t>key </a:t>
            </a:r>
            <a:r>
              <a:rPr lang="th-TH" sz="4000" dirty="0"/>
              <a:t>ให้เป็น </a:t>
            </a:r>
            <a:r>
              <a:rPr lang="en-US" sz="4000" dirty="0"/>
              <a:t>index </a:t>
            </a:r>
            <a:r>
              <a:rPr lang="th-TH" sz="4000" dirty="0"/>
              <a:t>ได้</a:t>
            </a:r>
            <a:endParaRPr lang="en-US" sz="4000" dirty="0"/>
          </a:p>
          <a:p>
            <a:r>
              <a:rPr lang="en-US" sz="4000" dirty="0"/>
              <a:t>- hash table -&gt; </a:t>
            </a:r>
            <a:r>
              <a:rPr lang="th-TH" sz="4000" dirty="0"/>
              <a:t>คือ </a:t>
            </a:r>
            <a:r>
              <a:rPr lang="en-US" sz="4000" dirty="0"/>
              <a:t>data structure </a:t>
            </a:r>
            <a:r>
              <a:rPr lang="th-TH" sz="4000" dirty="0"/>
              <a:t>ที่เก็บค่าของข้อมูลไว้ละสามารถเข้าถึงโดยใช้ </a:t>
            </a:r>
            <a:r>
              <a:rPr lang="en-US" sz="4000" dirty="0"/>
              <a:t>key </a:t>
            </a:r>
            <a:r>
              <a:rPr lang="th-TH" sz="4000" dirty="0"/>
              <a:t>ได้</a:t>
            </a:r>
          </a:p>
        </p:txBody>
      </p:sp>
      <p:pic>
        <p:nvPicPr>
          <p:cNvPr id="4098" name="Picture 2" descr="Components of Hashing">
            <a:extLst>
              <a:ext uri="{FF2B5EF4-FFF2-40B4-BE49-F238E27FC236}">
                <a16:creationId xmlns:a16="http://schemas.microsoft.com/office/drawing/2014/main" id="{28B2E191-3D6C-D666-8983-9BC247A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48" y="4120825"/>
            <a:ext cx="3858936" cy="19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5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414-A249-ECB4-3B91-4152D20C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4" name="Content Placeholder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FA3444-7B00-575C-4BE4-A3452CEF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65" y="4419911"/>
            <a:ext cx="3262030" cy="19323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41C4C-3E3E-04D8-8AC0-A04D421F0102}"/>
              </a:ext>
            </a:extLst>
          </p:cNvPr>
          <p:cNvSpPr txBox="1"/>
          <p:nvPr/>
        </p:nvSpPr>
        <p:spPr>
          <a:xfrm>
            <a:off x="822121" y="1985752"/>
            <a:ext cx="10410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The lotto number can be 0 – 999,999 / </a:t>
            </a:r>
            <a:r>
              <a:rPr lang="th-TH" sz="3600" dirty="0"/>
              <a:t>หมายเลขของหวย มีได้ตั้งแต่ 0 - 999</a:t>
            </a:r>
            <a:r>
              <a:rPr lang="en-US" sz="3600" dirty="0"/>
              <a:t>,</a:t>
            </a:r>
            <a:r>
              <a:rPr lang="th-TH" sz="3600" dirty="0"/>
              <a:t>999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So, lotto number can be a </a:t>
            </a:r>
            <a:r>
              <a:rPr lang="en-US" sz="3600" u="sng" dirty="0"/>
              <a:t>key</a:t>
            </a:r>
            <a:r>
              <a:rPr lang="th-TH" sz="3600" dirty="0"/>
              <a:t> </a:t>
            </a:r>
            <a:r>
              <a:rPr lang="en-US" sz="3600" dirty="0"/>
              <a:t>because it can distinguish each lotto</a:t>
            </a:r>
          </a:p>
          <a:p>
            <a:pPr marL="457200" indent="-457200">
              <a:buFontTx/>
              <a:buChar char="-"/>
            </a:pPr>
            <a:r>
              <a:rPr lang="th-TH" sz="3600" dirty="0"/>
              <a:t>ดังนั้นเลขของหวย สามารถเป็น </a:t>
            </a:r>
            <a:r>
              <a:rPr lang="en-US" sz="3600" u="sng" dirty="0"/>
              <a:t>key</a:t>
            </a:r>
            <a:r>
              <a:rPr lang="en-US" sz="3600" dirty="0"/>
              <a:t> </a:t>
            </a:r>
            <a:r>
              <a:rPr lang="th-TH" sz="3600" dirty="0"/>
              <a:t>ได้ เนื่องจากสามารถแยกแยะหวยแต่ละใบได้</a:t>
            </a:r>
          </a:p>
        </p:txBody>
      </p:sp>
    </p:spTree>
    <p:extLst>
      <p:ext uri="{BB962C8B-B14F-4D97-AF65-F5344CB8AC3E}">
        <p14:creationId xmlns:p14="http://schemas.microsoft.com/office/powerpoint/2010/main" val="379527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FA7-A46A-6D19-F57C-AD2848AD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function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F97515-93D1-8B7E-127A-38998CDB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30" y="2341214"/>
            <a:ext cx="4993409" cy="33964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3DAF1-20E9-3A01-66A1-66FA9B6C5493}"/>
              </a:ext>
            </a:extLst>
          </p:cNvPr>
          <p:cNvSpPr txBox="1"/>
          <p:nvPr/>
        </p:nvSpPr>
        <p:spPr>
          <a:xfrm>
            <a:off x="988222" y="2157393"/>
            <a:ext cx="4900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In this case we can use lotto number directly if we has enough box (enough memory)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r>
              <a:rPr lang="th-TH" sz="3600" dirty="0"/>
              <a:t>- ในกรณีนี้เราสามารถใช้เลขโดยตรงได้เลยหากเรามีกล่องมากพอ </a:t>
            </a:r>
            <a:r>
              <a:rPr lang="en-US" sz="3600" dirty="0"/>
              <a:t>(</a:t>
            </a:r>
            <a:r>
              <a:rPr lang="th-TH" sz="3600" dirty="0"/>
              <a:t>หน่วยความจำที่เพียงพอ</a:t>
            </a:r>
            <a:r>
              <a:rPr lang="en-US" sz="3600" dirty="0"/>
              <a:t>)</a:t>
            </a:r>
          </a:p>
          <a:p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5794D-3B16-1E50-00AA-2A64EA47E890}"/>
              </a:ext>
            </a:extLst>
          </p:cNvPr>
          <p:cNvSpPr txBox="1"/>
          <p:nvPr/>
        </p:nvSpPr>
        <p:spPr>
          <a:xfrm>
            <a:off x="7376019" y="5737653"/>
            <a:ext cx="447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4620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FA7-A46A-6D19-F57C-AD2848AD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function</a:t>
            </a:r>
            <a:endParaRPr lang="th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7258-A8D9-66E1-F7FE-86A77A2A3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- But in general case possibility of key is infinite or more than computer can handle so it batter if we use hash function to limited index</a:t>
            </a:r>
          </a:p>
          <a:p>
            <a:endParaRPr lang="en-US" sz="4000" dirty="0"/>
          </a:p>
          <a:p>
            <a:r>
              <a:rPr lang="th-TH" sz="4000" dirty="0"/>
              <a:t>- แต่โดยทั่วไปแล้วความเป็นไปได้ของ </a:t>
            </a:r>
            <a:r>
              <a:rPr lang="en-US" sz="4000" dirty="0"/>
              <a:t>key </a:t>
            </a:r>
            <a:r>
              <a:rPr lang="th-TH" sz="4000" dirty="0"/>
              <a:t>นั้น ไม่มีที่สิ้นสุดหรือมีมากกว่าที่คอมพิวเตอร์เราจะรับได้ จึงดีกว่าถ้าเราใช้ </a:t>
            </a:r>
            <a:r>
              <a:rPr lang="en-US" sz="4000" dirty="0"/>
              <a:t>has function </a:t>
            </a:r>
            <a:r>
              <a:rPr lang="th-TH" sz="4000" dirty="0"/>
              <a:t>เพื่อจำกัดความเป็นไปได้ของ </a:t>
            </a:r>
            <a:r>
              <a:rPr lang="en-US" sz="4000" dirty="0"/>
              <a:t>index</a:t>
            </a:r>
          </a:p>
          <a:p>
            <a:endParaRPr lang="th-TH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26540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36D7-2492-9745-CF5E-FA7632E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5DC617-9B49-AAC4-1D85-E29EE996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9" y="2210548"/>
            <a:ext cx="4523971" cy="310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341B4-5AC6-9F91-0414-47317219F8A7}"/>
              </a:ext>
            </a:extLst>
          </p:cNvPr>
          <p:cNvSpPr txBox="1"/>
          <p:nvPr/>
        </p:nvSpPr>
        <p:spPr>
          <a:xfrm>
            <a:off x="792509" y="2136764"/>
            <a:ext cx="5774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If we set hash function is (key % 100). Then we use just only 100 boxes to keep all of data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FEED3-FD7C-A21F-898C-2255353DC214}"/>
              </a:ext>
            </a:extLst>
          </p:cNvPr>
          <p:cNvSpPr txBox="1"/>
          <p:nvPr/>
        </p:nvSpPr>
        <p:spPr>
          <a:xfrm>
            <a:off x="765816" y="4099491"/>
            <a:ext cx="5962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หากเราตั้ง </a:t>
            </a:r>
            <a:r>
              <a:rPr lang="en-US" sz="3600" dirty="0"/>
              <a:t>hash function </a:t>
            </a:r>
            <a:r>
              <a:rPr lang="th-TH" sz="3600" dirty="0"/>
              <a:t>เป็น </a:t>
            </a:r>
            <a:r>
              <a:rPr lang="en-US" sz="3600" dirty="0"/>
              <a:t>(key % 100) </a:t>
            </a:r>
            <a:r>
              <a:rPr lang="th-TH" sz="3600" dirty="0"/>
              <a:t>เราจะใช้กล่องเพียงแค่ 100 ใบ เท่านั้นในการเก็บข้อมูลทั้งหมด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99147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36D7-2492-9745-CF5E-FA7632E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5DC617-9B49-AAC4-1D85-E29EE996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9" y="2210548"/>
            <a:ext cx="4523971" cy="310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341B4-5AC6-9F91-0414-47317219F8A7}"/>
              </a:ext>
            </a:extLst>
          </p:cNvPr>
          <p:cNvSpPr txBox="1"/>
          <p:nvPr/>
        </p:nvSpPr>
        <p:spPr>
          <a:xfrm>
            <a:off x="792509" y="2136764"/>
            <a:ext cx="5774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If we set hash function is (key % 100). Then we use just only 100 boxes to keep all of data</a:t>
            </a:r>
            <a:endParaRPr lang="th-TH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FEED3-FD7C-A21F-898C-2255353DC214}"/>
              </a:ext>
            </a:extLst>
          </p:cNvPr>
          <p:cNvSpPr txBox="1"/>
          <p:nvPr/>
        </p:nvSpPr>
        <p:spPr>
          <a:xfrm>
            <a:off x="765816" y="4099491"/>
            <a:ext cx="5962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หากเราตั้ง </a:t>
            </a:r>
            <a:r>
              <a:rPr lang="en-US" sz="3600" dirty="0"/>
              <a:t>hash function </a:t>
            </a:r>
            <a:r>
              <a:rPr lang="th-TH" sz="3600" dirty="0"/>
              <a:t>เป็น </a:t>
            </a:r>
            <a:r>
              <a:rPr lang="en-US" sz="3600" dirty="0"/>
              <a:t>(key % 100) </a:t>
            </a:r>
            <a:r>
              <a:rPr lang="th-TH" sz="3600" dirty="0"/>
              <a:t>เราจะใช้กล่องเพียงแค่ 100 ใบ เท่านั้นในการเก็บข้อมูลทั้งหมด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200232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03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0051-AB98-2842-067C-30AFEB0A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F1BC8-EB75-D3A0-C2C5-B25A29849529}"/>
              </a:ext>
            </a:extLst>
          </p:cNvPr>
          <p:cNvSpPr txBox="1"/>
          <p:nvPr/>
        </p:nvSpPr>
        <p:spPr>
          <a:xfrm>
            <a:off x="495369" y="2124825"/>
            <a:ext cx="114169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)]++;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insert 03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"box[89654]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access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A288-893E-6049-50B9-12859E0B691C}"/>
              </a:ext>
            </a:extLst>
          </p:cNvPr>
          <p:cNvSpPr txBox="1"/>
          <p:nvPr/>
        </p:nvSpPr>
        <p:spPr>
          <a:xfrm>
            <a:off x="9176649" y="1874728"/>
            <a:ext cx="22072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en-US" sz="2800" dirty="0"/>
              <a:t>box[0] -&gt; 2</a:t>
            </a:r>
          </a:p>
          <a:p>
            <a:r>
              <a:rPr lang="en-US" sz="2800" dirty="0"/>
              <a:t>box[1] -&gt; 3</a:t>
            </a:r>
          </a:p>
          <a:p>
            <a:r>
              <a:rPr lang="en-US" sz="2800" dirty="0"/>
              <a:t>box[2] -&gt; 0</a:t>
            </a:r>
          </a:p>
          <a:p>
            <a:r>
              <a:rPr lang="en-US" sz="2800" dirty="0"/>
              <a:t>box[3] -&gt; 1</a:t>
            </a:r>
          </a:p>
          <a:p>
            <a:r>
              <a:rPr lang="en-US" sz="2800" dirty="0"/>
              <a:t>box[4] -&gt; 0</a:t>
            </a:r>
          </a:p>
          <a:p>
            <a:r>
              <a:rPr lang="en-US" sz="2800" dirty="0"/>
              <a:t>box[89654] -&gt; 2</a:t>
            </a:r>
            <a:endParaRPr lang="th-TH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9762D-3926-8434-5A29-009E7B905721}"/>
              </a:ext>
            </a:extLst>
          </p:cNvPr>
          <p:cNvSpPr txBox="1"/>
          <p:nvPr/>
        </p:nvSpPr>
        <p:spPr>
          <a:xfrm>
            <a:off x="5286460" y="347411"/>
            <a:ext cx="4622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175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4F7F-9080-BE32-EF28-084C10F7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hashing system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9F9E-3D59-A92C-4D2D-4C4E498D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754815" cy="4479565"/>
          </a:xfrm>
        </p:spPr>
        <p:txBody>
          <a:bodyPr>
            <a:normAutofit/>
          </a:bodyPr>
          <a:lstStyle/>
          <a:p>
            <a:r>
              <a:rPr lang="en-US" sz="3600" dirty="0"/>
              <a:t>- hash table consisted of rows of hash row object (hash tuple)</a:t>
            </a:r>
          </a:p>
          <a:p>
            <a:r>
              <a:rPr lang="en-US" sz="3600" dirty="0"/>
              <a:t>- each row keep key and data</a:t>
            </a:r>
          </a:p>
          <a:p>
            <a:endParaRPr lang="en-US" sz="3600" dirty="0"/>
          </a:p>
          <a:p>
            <a:r>
              <a:rPr lang="en-US" sz="3600" dirty="0"/>
              <a:t>- hash table </a:t>
            </a:r>
            <a:r>
              <a:rPr lang="th-TH" sz="3600" dirty="0"/>
              <a:t>ประกอบไปด้วยแถวของ </a:t>
            </a:r>
            <a:r>
              <a:rPr lang="en-US" sz="3600" dirty="0"/>
              <a:t>hash object </a:t>
            </a:r>
            <a:r>
              <a:rPr lang="th-TH" sz="3600" dirty="0"/>
              <a:t>หลายๆ แถว</a:t>
            </a:r>
          </a:p>
          <a:p>
            <a:r>
              <a:rPr lang="th-TH" sz="3600" dirty="0"/>
              <a:t>- แต่ละแถวเก็บ </a:t>
            </a:r>
            <a:r>
              <a:rPr lang="en-US" sz="3600" dirty="0"/>
              <a:t>key </a:t>
            </a:r>
            <a:r>
              <a:rPr lang="th-TH" sz="3600" dirty="0"/>
              <a:t>และ </a:t>
            </a:r>
            <a:r>
              <a:rPr lang="en-US" sz="3600" dirty="0"/>
              <a:t>data</a:t>
            </a:r>
            <a:endParaRPr lang="th-TH" sz="3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94F52FA-D6CD-0234-900C-BB3488ADA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51" y="2152650"/>
            <a:ext cx="2209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63D0-A291-63EA-DBE5-95096A1A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row</a:t>
            </a:r>
            <a:endParaRPr lang="th-TH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8DC6BB5-19B3-9433-0401-034FAC980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41" y="2405107"/>
            <a:ext cx="22098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AD966-C615-6EF9-9113-2F38D358B737}"/>
              </a:ext>
            </a:extLst>
          </p:cNvPr>
          <p:cNvSpPr txBox="1"/>
          <p:nvPr/>
        </p:nvSpPr>
        <p:spPr>
          <a:xfrm>
            <a:off x="1097280" y="2250296"/>
            <a:ext cx="60946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hash tuple, hash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key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9699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811A-D592-9974-D1C0-267A6AEF41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419" y="434109"/>
            <a:ext cx="2872509" cy="840798"/>
          </a:xfrm>
        </p:spPr>
        <p:txBody>
          <a:bodyPr/>
          <a:lstStyle/>
          <a:p>
            <a:r>
              <a:rPr lang="en-US" dirty="0"/>
              <a:t>Hash table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0363C-FA51-4E15-7757-EE331A4BAC92}"/>
              </a:ext>
            </a:extLst>
          </p:cNvPr>
          <p:cNvSpPr txBox="1"/>
          <p:nvPr/>
        </p:nvSpPr>
        <p:spPr>
          <a:xfrm>
            <a:off x="765496" y="2398494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table[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;i++){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C12BAC-C01A-11A9-7B43-4163F646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04" y="204132"/>
            <a:ext cx="4953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0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C1E1-FB21-23CD-9A46-7B3C7974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th-TH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FC85BEC3-4609-B41F-A8D7-5CB79590B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1" y="169877"/>
            <a:ext cx="7605924" cy="651824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6C762B-6F80-89E4-4B6B-A64A2892262F}"/>
              </a:ext>
            </a:extLst>
          </p:cNvPr>
          <p:cNvSpPr txBox="1"/>
          <p:nvPr/>
        </p:nvSpPr>
        <p:spPr>
          <a:xfrm>
            <a:off x="847008" y="4206346"/>
            <a:ext cx="4622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7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E5AB-D580-2E90-560A-9F2D6584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and access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CAB7F-66C0-8092-FC1B-A28E4466EFFE}"/>
              </a:ext>
            </a:extLst>
          </p:cNvPr>
          <p:cNvSpPr txBox="1"/>
          <p:nvPr/>
        </p:nvSpPr>
        <p:spPr>
          <a:xfrm>
            <a:off x="681606" y="2228671"/>
            <a:ext cx="743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87969A-40CC-3BE6-A480-68CB2BE5A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8" y="1837875"/>
            <a:ext cx="2153995" cy="2717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77935-00CD-257D-3204-0C23B3A614CE}"/>
              </a:ext>
            </a:extLst>
          </p:cNvPr>
          <p:cNvSpPr txBox="1"/>
          <p:nvPr/>
        </p:nvSpPr>
        <p:spPr>
          <a:xfrm>
            <a:off x="681606" y="4555223"/>
            <a:ext cx="100583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-&gt;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69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EACA-74BB-D5FB-D533-CFB3A4E3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(according to previous lotto (++))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B2ABB-B145-DB4B-13D6-7D6C57765F2F}"/>
              </a:ext>
            </a:extLst>
          </p:cNvPr>
          <p:cNvSpPr txBox="1"/>
          <p:nvPr/>
        </p:nvSpPr>
        <p:spPr>
          <a:xfrm>
            <a:off x="728164" y="1997839"/>
            <a:ext cx="84661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increase(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table[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]-&gt;data++;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73F3A8-8CC9-4EC7-9978-F984B34D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77" y="3079446"/>
            <a:ext cx="2153995" cy="27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2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869-79FA-89C6-C879-8428973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DC4B7-FD32-DBAD-43BD-EA371D214E4B}"/>
              </a:ext>
            </a:extLst>
          </p:cNvPr>
          <p:cNvSpPr txBox="1"/>
          <p:nvPr/>
        </p:nvSpPr>
        <p:spPr>
          <a:xfrm>
            <a:off x="790662" y="2075762"/>
            <a:ext cx="6281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lotto;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lotto.print_all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lotto.print_key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09490-8B3B-63CF-13AE-23F336361223}"/>
              </a:ext>
            </a:extLst>
          </p:cNvPr>
          <p:cNvSpPr txBox="1"/>
          <p:nvPr/>
        </p:nvSpPr>
        <p:spPr>
          <a:xfrm>
            <a:off x="7877682" y="2251366"/>
            <a:ext cx="32779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/>
              <a:t>0 -&gt; 2</a:t>
            </a:r>
          </a:p>
          <a:p>
            <a:r>
              <a:rPr lang="th-TH" sz="3200" dirty="0"/>
              <a:t>1 -&gt; 3</a:t>
            </a:r>
          </a:p>
          <a:p>
            <a:r>
              <a:rPr lang="th-TH" sz="3200" dirty="0"/>
              <a:t>3 -&gt; 1</a:t>
            </a:r>
          </a:p>
          <a:p>
            <a:r>
              <a:rPr lang="th-TH" sz="3200" dirty="0"/>
              <a:t>54 -&gt; 2</a:t>
            </a:r>
          </a:p>
          <a:p>
            <a:endParaRPr lang="th-TH" sz="3200" dirty="0"/>
          </a:p>
          <a:p>
            <a:r>
              <a:rPr lang="th-TH" sz="3200" dirty="0"/>
              <a:t>89654 -&gt; 2</a:t>
            </a:r>
          </a:p>
        </p:txBody>
      </p:sp>
    </p:spTree>
    <p:extLst>
      <p:ext uri="{BB962C8B-B14F-4D97-AF65-F5344CB8AC3E}">
        <p14:creationId xmlns:p14="http://schemas.microsoft.com/office/powerpoint/2010/main" val="203528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869-79FA-89C6-C879-84289732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(++)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DC4B7-FD32-DBAD-43BD-EA371D214E4B}"/>
              </a:ext>
            </a:extLst>
          </p:cNvPr>
          <p:cNvSpPr txBox="1"/>
          <p:nvPr/>
        </p:nvSpPr>
        <p:spPr>
          <a:xfrm>
            <a:off x="564158" y="1974367"/>
            <a:ext cx="62812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lotto.increase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lotto.print_key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89654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09490-8B3B-63CF-13AE-23F336361223}"/>
              </a:ext>
            </a:extLst>
          </p:cNvPr>
          <p:cNvSpPr txBox="1"/>
          <p:nvPr/>
        </p:nvSpPr>
        <p:spPr>
          <a:xfrm>
            <a:off x="7877682" y="2251366"/>
            <a:ext cx="32779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 :</a:t>
            </a:r>
            <a:endParaRPr lang="th-TH" sz="3200" dirty="0"/>
          </a:p>
          <a:p>
            <a:r>
              <a:rPr lang="th-TH" sz="3200" dirty="0"/>
              <a:t>0 -&gt; 2</a:t>
            </a:r>
          </a:p>
          <a:p>
            <a:r>
              <a:rPr lang="th-TH" sz="3200" dirty="0"/>
              <a:t>1 -&gt; 3</a:t>
            </a:r>
          </a:p>
          <a:p>
            <a:r>
              <a:rPr lang="th-TH" sz="3200" dirty="0"/>
              <a:t>3 -&gt; 1</a:t>
            </a:r>
          </a:p>
          <a:p>
            <a:r>
              <a:rPr lang="th-TH" sz="3200" dirty="0"/>
              <a:t>54 -&gt; 2</a:t>
            </a:r>
          </a:p>
          <a:p>
            <a:endParaRPr lang="th-TH" sz="3200" dirty="0"/>
          </a:p>
          <a:p>
            <a:r>
              <a:rPr lang="th-TH" sz="3200" dirty="0"/>
              <a:t>89654 -&gt; 2</a:t>
            </a:r>
          </a:p>
        </p:txBody>
      </p:sp>
    </p:spTree>
    <p:extLst>
      <p:ext uri="{BB962C8B-B14F-4D97-AF65-F5344CB8AC3E}">
        <p14:creationId xmlns:p14="http://schemas.microsoft.com/office/powerpoint/2010/main" val="354097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8222-7D89-75AC-6E7E-C8127AF6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string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FEC9-EE55-4B6C-3BEC-727FFAF1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Think about to collect visited city in Thailand and check are you visited this city</a:t>
            </a:r>
          </a:p>
          <a:p>
            <a:endParaRPr lang="en-US" sz="3600" dirty="0"/>
          </a:p>
          <a:p>
            <a:r>
              <a:rPr lang="en-US" sz="3600" dirty="0"/>
              <a:t>Linked list , stack, queue -&gt; O(n) to insert and search</a:t>
            </a:r>
          </a:p>
          <a:p>
            <a:r>
              <a:rPr lang="en-US" sz="3600" dirty="0"/>
              <a:t>Tree, some type of graph -&gt; O(log n) to insert and search</a:t>
            </a:r>
          </a:p>
          <a:p>
            <a:r>
              <a:rPr lang="en-US" sz="3600" dirty="0"/>
              <a:t>Hashing -&gt; Can be O(1)</a:t>
            </a:r>
            <a:endParaRPr lang="th-TH" sz="3600" dirty="0"/>
          </a:p>
        </p:txBody>
      </p:sp>
      <p:pic>
        <p:nvPicPr>
          <p:cNvPr id="1026" name="Picture 2" descr="Provinces of Thailand - Wikipedia">
            <a:extLst>
              <a:ext uri="{FF2B5EF4-FFF2-40B4-BE49-F238E27FC236}">
                <a16:creationId xmlns:a16="http://schemas.microsoft.com/office/drawing/2014/main" id="{8B922309-240E-183F-E5EF-C90271B9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40" y="2666935"/>
            <a:ext cx="1753864" cy="30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0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D450-9C1B-AFA7-E6B1-5DBACDC0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Hashing</a:t>
            </a:r>
            <a:endParaRPr lang="th-TH" dirty="0"/>
          </a:p>
        </p:txBody>
      </p:sp>
      <p:pic>
        <p:nvPicPr>
          <p:cNvPr id="1026" name="Picture 2" descr="Hashing Data Structure">
            <a:extLst>
              <a:ext uri="{FF2B5EF4-FFF2-40B4-BE49-F238E27FC236}">
                <a16:creationId xmlns:a16="http://schemas.microsoft.com/office/drawing/2014/main" id="{645C2570-EBA3-F99F-8752-A26000F7E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857375"/>
            <a:ext cx="77247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E81BD-BED6-E3CD-7F77-2A2FD86C558B}"/>
              </a:ext>
            </a:extLst>
          </p:cNvPr>
          <p:cNvSpPr txBox="1"/>
          <p:nvPr/>
        </p:nvSpPr>
        <p:spPr>
          <a:xfrm>
            <a:off x="7913323" y="6499874"/>
            <a:ext cx="415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https://www.geeksforgeeks.org/hashing-data-structure/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336614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8222-7D89-75AC-6E7E-C8127AF6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string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FEC9-EE55-4B6C-3BEC-727FFAF1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</a:t>
            </a:r>
            <a:r>
              <a:rPr lang="th-TH" sz="3600" dirty="0"/>
              <a:t>ลองนึกถึง หากต้องการ </a:t>
            </a:r>
            <a:r>
              <a:rPr lang="en-US" sz="3600" dirty="0"/>
              <a:t>structure </a:t>
            </a:r>
            <a:r>
              <a:rPr lang="th-TH" sz="3600" dirty="0"/>
              <a:t>ที่เก็บว่าเราไปเที่ยวเมืองใหนในประเทศไทยมาแล้วบ้าง และอย่างเช็กว่าไปมาหรือยัง จะทำอย่างไร</a:t>
            </a:r>
          </a:p>
          <a:p>
            <a:endParaRPr lang="en-US" sz="3600" dirty="0"/>
          </a:p>
          <a:p>
            <a:r>
              <a:rPr lang="en-US" sz="3600" dirty="0"/>
              <a:t>Linked list , stack, queue -&gt; O(n) to insert and search</a:t>
            </a:r>
          </a:p>
          <a:p>
            <a:r>
              <a:rPr lang="en-US" sz="3600" dirty="0"/>
              <a:t>Tree, some type of graph -&gt; O(log n) to insert and search</a:t>
            </a:r>
          </a:p>
          <a:p>
            <a:r>
              <a:rPr lang="en-US" sz="3600" dirty="0"/>
              <a:t>Hashing -&gt; Can be O(1)</a:t>
            </a:r>
            <a:endParaRPr lang="th-TH" sz="3600" dirty="0"/>
          </a:p>
        </p:txBody>
      </p:sp>
      <p:pic>
        <p:nvPicPr>
          <p:cNvPr id="1026" name="Picture 2" descr="Provinces of Thailand - Wikipedia">
            <a:extLst>
              <a:ext uri="{FF2B5EF4-FFF2-40B4-BE49-F238E27FC236}">
                <a16:creationId xmlns:a16="http://schemas.microsoft.com/office/drawing/2014/main" id="{8B922309-240E-183F-E5EF-C90271B9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40" y="2666935"/>
            <a:ext cx="1753864" cy="30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52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D6A0-A926-99A5-3EB0-3382EBAC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hashing function (example)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A9836-F29A-75A5-EC75-A4B901FF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sum all character in ASCII code value and mod with 100</a:t>
            </a:r>
          </a:p>
          <a:p>
            <a:r>
              <a:rPr lang="en-US" sz="3600" dirty="0"/>
              <a:t>- </a:t>
            </a:r>
            <a:r>
              <a:rPr lang="th-TH" sz="3600" dirty="0"/>
              <a:t>หาผมรวมของค่า ตัวอักษรแต่ละตัวใน </a:t>
            </a:r>
            <a:r>
              <a:rPr lang="en-US" sz="3600" dirty="0"/>
              <a:t>ASCII code </a:t>
            </a:r>
            <a:r>
              <a:rPr lang="th-TH" sz="3600" dirty="0"/>
              <a:t>และ</a:t>
            </a:r>
            <a:r>
              <a:rPr lang="en-US" sz="3600" dirty="0"/>
              <a:t>mode </a:t>
            </a:r>
            <a:r>
              <a:rPr lang="th-TH" sz="3600" dirty="0"/>
              <a:t>ด้วย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A0DC7-C312-13F9-C6A5-8DDABA976FE3}"/>
              </a:ext>
            </a:extLst>
          </p:cNvPr>
          <p:cNvSpPr txBox="1"/>
          <p:nvPr/>
        </p:nvSpPr>
        <p:spPr>
          <a:xfrm>
            <a:off x="1159777" y="3299812"/>
            <a:ext cx="73718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;i&lt;</a:t>
            </a:r>
            <a:r>
              <a:rPr lang="en-US" sz="24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sum +=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(sum%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832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38DA-5C2B-023F-AA78-B268E311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69FC3-6963-78EF-F9E8-55D6BE470663}"/>
              </a:ext>
            </a:extLst>
          </p:cNvPr>
          <p:cNvSpPr txBox="1"/>
          <p:nvPr/>
        </p:nvSpPr>
        <p:spPr>
          <a:xfrm>
            <a:off x="329268" y="2453104"/>
            <a:ext cx="73466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hash_table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places;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"pattaya"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"payak"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"khonkean"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"prontera"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"Epic center"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FA4F2-59F4-167A-00D0-198E68CE8729}"/>
              </a:ext>
            </a:extLst>
          </p:cNvPr>
          <p:cNvSpPr txBox="1"/>
          <p:nvPr/>
        </p:nvSpPr>
        <p:spPr>
          <a:xfrm>
            <a:off x="7751428" y="2344047"/>
            <a:ext cx="34797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Result :</a:t>
            </a:r>
            <a:endParaRPr lang="th-TH" sz="3600" dirty="0"/>
          </a:p>
          <a:p>
            <a:r>
              <a:rPr lang="th-TH" sz="3600" dirty="0"/>
              <a:t>34 -&gt; (</a:t>
            </a:r>
            <a:r>
              <a:rPr lang="th-TH" sz="3600" dirty="0" err="1"/>
              <a:t>payak</a:t>
            </a:r>
            <a:r>
              <a:rPr lang="th-TH" sz="3600" dirty="0"/>
              <a:t>,10)</a:t>
            </a:r>
          </a:p>
          <a:p>
            <a:r>
              <a:rPr lang="th-TH" sz="3600" dirty="0"/>
              <a:t>47 -&gt; (</a:t>
            </a:r>
            <a:r>
              <a:rPr lang="th-TH" sz="3600" dirty="0" err="1"/>
              <a:t>khonkean</a:t>
            </a:r>
            <a:r>
              <a:rPr lang="th-TH" sz="3600" dirty="0"/>
              <a:t>,5)</a:t>
            </a:r>
          </a:p>
          <a:p>
            <a:r>
              <a:rPr lang="th-TH" sz="3600" dirty="0"/>
              <a:t>56 -&gt; (</a:t>
            </a:r>
            <a:r>
              <a:rPr lang="th-TH" sz="3600" dirty="0" err="1"/>
              <a:t>pattaya</a:t>
            </a:r>
            <a:r>
              <a:rPr lang="th-TH" sz="3600" dirty="0"/>
              <a:t>,10)</a:t>
            </a:r>
          </a:p>
          <a:p>
            <a:r>
              <a:rPr lang="th-TH" sz="3600" dirty="0"/>
              <a:t>58 -&gt; (</a:t>
            </a:r>
            <a:r>
              <a:rPr lang="th-TH" sz="3600" dirty="0" err="1"/>
              <a:t>Epic</a:t>
            </a:r>
            <a:r>
              <a:rPr lang="th-TH" sz="3600" dirty="0"/>
              <a:t> </a:t>
            </a:r>
            <a:r>
              <a:rPr lang="th-TH" sz="3600" dirty="0" err="1"/>
              <a:t>center</a:t>
            </a:r>
            <a:r>
              <a:rPr lang="th-TH" sz="3600" dirty="0"/>
              <a:t>,20)</a:t>
            </a:r>
          </a:p>
          <a:p>
            <a:r>
              <a:rPr lang="th-TH" sz="3600" dirty="0"/>
              <a:t>75 -&gt; (</a:t>
            </a:r>
            <a:r>
              <a:rPr lang="th-TH" sz="3600" dirty="0" err="1"/>
              <a:t>prontera</a:t>
            </a:r>
            <a:r>
              <a:rPr lang="th-TH" sz="3600" dirty="0"/>
              <a:t>,2000)</a:t>
            </a:r>
          </a:p>
        </p:txBody>
      </p:sp>
    </p:spTree>
    <p:extLst>
      <p:ext uri="{BB962C8B-B14F-4D97-AF65-F5344CB8AC3E}">
        <p14:creationId xmlns:p14="http://schemas.microsoft.com/office/powerpoint/2010/main" val="184074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FFD5-ABDE-A8F0-3776-C75FEDE7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But!??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F91AC-7D1B-6BC3-6093-55A2889C33B1}"/>
              </a:ext>
            </a:extLst>
          </p:cNvPr>
          <p:cNvSpPr txBox="1"/>
          <p:nvPr/>
        </p:nvSpPr>
        <p:spPr>
          <a:xfrm>
            <a:off x="698383" y="2180705"/>
            <a:ext cx="8386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mahasarakham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//47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khonkean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//47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"mahasarakham"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AC099-9F28-1391-8CD6-040CA8AB8C61}"/>
              </a:ext>
            </a:extLst>
          </p:cNvPr>
          <p:cNvSpPr txBox="1"/>
          <p:nvPr/>
        </p:nvSpPr>
        <p:spPr>
          <a:xfrm>
            <a:off x="2550254" y="4211273"/>
            <a:ext cx="7484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Same key can be happened!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val="3804788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2AC54-0AA3-350E-09F4-727AC5F9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6C1BC-9AB7-E780-089A-1E39CC904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it be Collisions (</a:t>
            </a:r>
            <a:r>
              <a:rPr lang="th-TH" dirty="0"/>
              <a:t>ชน</a:t>
            </a:r>
            <a:r>
              <a:rPr lang="en-US" dirty="0"/>
              <a:t>) and how to solve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29766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BA46D-469E-601C-981F-EF9F9A1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Collisions </a:t>
            </a:r>
            <a:r>
              <a:rPr lang="th-TH" dirty="0"/>
              <a:t>อะไรคือการชนกัน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3CDB3-049D-E29F-989D-ED36E6DE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093795" cy="4023360"/>
          </a:xfrm>
        </p:spPr>
        <p:txBody>
          <a:bodyPr>
            <a:normAutofit/>
          </a:bodyPr>
          <a:lstStyle/>
          <a:p>
            <a:r>
              <a:rPr lang="en-US" sz="3600" dirty="0"/>
              <a:t>- when 2 difference key got same hash function output (redundant table index)</a:t>
            </a:r>
          </a:p>
          <a:p>
            <a:endParaRPr lang="en-US" sz="3600" dirty="0"/>
          </a:p>
          <a:p>
            <a:r>
              <a:rPr lang="en-US" sz="3600" dirty="0"/>
              <a:t>- </a:t>
            </a:r>
            <a:r>
              <a:rPr lang="th-TH" sz="3600" dirty="0"/>
              <a:t>เมื่อ 2 </a:t>
            </a:r>
            <a:r>
              <a:rPr lang="en-US" sz="3600" dirty="0"/>
              <a:t>key </a:t>
            </a:r>
            <a:r>
              <a:rPr lang="th-TH" sz="3600" dirty="0"/>
              <a:t>ให้ๆ ให้ผลลัพธ์ของ </a:t>
            </a:r>
            <a:r>
              <a:rPr lang="en-US" sz="3600" dirty="0"/>
              <a:t>hash function </a:t>
            </a:r>
            <a:r>
              <a:rPr lang="th-TH" sz="3600" dirty="0"/>
              <a:t>ที่เหมือนกัน </a:t>
            </a:r>
            <a:r>
              <a:rPr lang="en-US" sz="3600" dirty="0"/>
              <a:t>(</a:t>
            </a:r>
            <a:r>
              <a:rPr lang="th-TH" sz="3600" dirty="0"/>
              <a:t>ให้ </a:t>
            </a:r>
            <a:r>
              <a:rPr lang="en-US" sz="3600" dirty="0"/>
              <a:t>table index </a:t>
            </a:r>
            <a:r>
              <a:rPr lang="th-TH" sz="3600" dirty="0"/>
              <a:t>ที่ซ้ำกัน</a:t>
            </a:r>
            <a:r>
              <a:rPr lang="en-US" sz="3600" dirty="0"/>
              <a:t>)</a:t>
            </a:r>
            <a:endParaRPr lang="th-TH" sz="3600" dirty="0"/>
          </a:p>
        </p:txBody>
      </p:sp>
      <p:pic>
        <p:nvPicPr>
          <p:cNvPr id="2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BCE10D-4882-36A6-EE5D-D95A2A8B5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85" y="1845734"/>
            <a:ext cx="3468403" cy="43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01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0BA46D-469E-601C-981F-EF9F9A1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example</a:t>
            </a:r>
            <a:endParaRPr lang="th-TH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8322A6-2DDE-4F35-4A0E-459C5030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53" y="2136234"/>
            <a:ext cx="7769560" cy="39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6250-A009-D628-04DE-44FC497E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8C8D-A2DD-DDE2-D19B-0025021E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Collisions can happened because number of possible key is more than capacity of table that mean it always happened</a:t>
            </a:r>
          </a:p>
          <a:p>
            <a:r>
              <a:rPr lang="en-US" sz="4400" dirty="0"/>
              <a:t>- Collisions </a:t>
            </a:r>
            <a:r>
              <a:rPr lang="th-TH" sz="4400" dirty="0"/>
              <a:t>เกิดขึ้นเนื่องจาก </a:t>
            </a:r>
            <a:r>
              <a:rPr lang="en-US" sz="4400" dirty="0"/>
              <a:t>Key </a:t>
            </a:r>
            <a:r>
              <a:rPr lang="th-TH" sz="4400" dirty="0"/>
              <a:t>ทั้งหมดที่ใชได้ มีจำนวนมากกว่าช่องของตารางใน </a:t>
            </a:r>
            <a:r>
              <a:rPr lang="en-US" sz="4400" dirty="0"/>
              <a:t>hash table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35314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2AC54-0AA3-350E-09F4-727AC5F9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6C1BC-9AB7-E780-089A-1E39CC904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solve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39186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2D17E-6D59-6A3B-4A2D-AC53B4CA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way to solve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FF53E-F93C-9B75-7499-0A3A9A1F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increase capacity and change hash function (basic)</a:t>
            </a:r>
          </a:p>
          <a:p>
            <a:r>
              <a:rPr lang="en-US" sz="4400" dirty="0"/>
              <a:t>- Open Addressing</a:t>
            </a:r>
          </a:p>
          <a:p>
            <a:r>
              <a:rPr lang="en-US" sz="4400" dirty="0"/>
              <a:t>- Chaining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020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95AC-0429-7367-B7A5-6EBC8C67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3314-1913-BA02-342E-727422E06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in the past we try to find algorithm that take minimum big O</a:t>
            </a:r>
          </a:p>
          <a:p>
            <a:r>
              <a:rPr lang="en-US" sz="4000" dirty="0"/>
              <a:t>- did you know algorithm that take O(1)</a:t>
            </a:r>
          </a:p>
          <a:p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ที่ผ่านมาเราพยายามหา </a:t>
            </a:r>
            <a:r>
              <a:rPr lang="en-US" sz="4000" dirty="0"/>
              <a:t>algorithm </a:t>
            </a:r>
            <a:r>
              <a:rPr lang="th-TH" sz="4000" dirty="0"/>
              <a:t>ที่ </a:t>
            </a:r>
            <a:r>
              <a:rPr lang="en-US" sz="4000" dirty="0"/>
              <a:t>Big O </a:t>
            </a:r>
            <a:r>
              <a:rPr lang="th-TH" sz="4000" dirty="0"/>
              <a:t>เล็กที่สุด</a:t>
            </a:r>
          </a:p>
          <a:p>
            <a:r>
              <a:rPr lang="th-TH" sz="4000" dirty="0"/>
              <a:t>- รู้จัก </a:t>
            </a:r>
            <a:r>
              <a:rPr lang="en-US" sz="4000" dirty="0"/>
              <a:t>algorithm </a:t>
            </a:r>
            <a:r>
              <a:rPr lang="th-TH" sz="4000" dirty="0"/>
              <a:t>ที่ใช้ </a:t>
            </a:r>
            <a:r>
              <a:rPr lang="en-US" sz="4000" dirty="0"/>
              <a:t>O(1)</a:t>
            </a:r>
            <a:r>
              <a:rPr lang="th-TH" sz="4000" dirty="0"/>
              <a:t> หรือไม่</a:t>
            </a:r>
            <a:endParaRPr lang="en-US" sz="4000" dirty="0"/>
          </a:p>
          <a:p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391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61FB-368D-FA73-B1A9-B30BE447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table technique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AD0A-8954-73C3-BA37-C2B84CBE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Welcome old buddy linked list!</a:t>
            </a:r>
            <a:endParaRPr lang="th-TH" sz="4000" dirty="0"/>
          </a:p>
        </p:txBody>
      </p:sp>
      <p:pic>
        <p:nvPicPr>
          <p:cNvPr id="7" name="Picture 6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95BEEA20-4463-5479-5476-8CF7F747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98208"/>
            <a:ext cx="9720678" cy="12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7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61FB-368D-FA73-B1A9-B30BE447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technique</a:t>
            </a:r>
            <a:endParaRPr lang="th-TH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25464D6-769A-21A0-B7BA-9C96F6169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/>
          <a:stretch/>
        </p:blipFill>
        <p:spPr>
          <a:xfrm>
            <a:off x="6333688" y="2378977"/>
            <a:ext cx="5198378" cy="3906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8344F7-039A-DEB2-D6D1-BE1F7DED8C0E}"/>
              </a:ext>
            </a:extLst>
          </p:cNvPr>
          <p:cNvSpPr txBox="1"/>
          <p:nvPr/>
        </p:nvSpPr>
        <p:spPr>
          <a:xfrm>
            <a:off x="1097280" y="2026639"/>
            <a:ext cx="5469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4000" dirty="0"/>
              <a:t>One row point to another rows</a:t>
            </a:r>
          </a:p>
          <a:p>
            <a:pPr marL="457200" indent="-457200">
              <a:buFontTx/>
              <a:buChar char="-"/>
            </a:pPr>
            <a:r>
              <a:rPr lang="en-US" sz="4000" dirty="0"/>
              <a:t>1 </a:t>
            </a:r>
            <a:r>
              <a:rPr lang="th-TH" sz="4000" dirty="0"/>
              <a:t>แถวสามารถชี้ไปยังอีกแถวได้</a:t>
            </a:r>
          </a:p>
        </p:txBody>
      </p:sp>
    </p:spTree>
    <p:extLst>
      <p:ext uri="{BB962C8B-B14F-4D97-AF65-F5344CB8AC3E}">
        <p14:creationId xmlns:p14="http://schemas.microsoft.com/office/powerpoint/2010/main" val="4143562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D1DE-85EA-6E02-03F5-3B82CE4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node (class)</a:t>
            </a:r>
            <a:endParaRPr lang="th-TH" dirty="0"/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7F11BB60-F714-9004-8CA8-9AC9421A7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2447925"/>
            <a:ext cx="2209800" cy="2819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5C1CC-403F-CFC3-6667-34E70EC24918}"/>
              </a:ext>
            </a:extLst>
          </p:cNvPr>
          <p:cNvSpPr txBox="1"/>
          <p:nvPr/>
        </p:nvSpPr>
        <p:spPr>
          <a:xfrm>
            <a:off x="1097280" y="1964698"/>
            <a:ext cx="60946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hash tuple, hash node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next;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key </a:t>
            </a:r>
            <a:r>
              <a:rPr lang="en-US" sz="20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data =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next =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20301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1962-5308-F29E-280F-F4CF049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068C6-8C37-5C4C-BF68-C27C77966108}"/>
              </a:ext>
            </a:extLst>
          </p:cNvPr>
          <p:cNvSpPr txBox="1"/>
          <p:nvPr/>
        </p:nvSpPr>
        <p:spPr>
          <a:xfrm>
            <a:off x="983610" y="2192559"/>
            <a:ext cx="90580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go to last link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((*p)-&gt;key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override key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(*p)-&gt;data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 = &amp;((*p)-&gt;next);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(*p)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52692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5740-52E4-E125-BD05-6C362B8C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4073D-0D3A-543D-389B-5A1A3B89B562}"/>
              </a:ext>
            </a:extLst>
          </p:cNvPr>
          <p:cNvSpPr txBox="1"/>
          <p:nvPr/>
        </p:nvSpPr>
        <p:spPr>
          <a:xfrm>
            <a:off x="723551" y="2133674"/>
            <a:ext cx="94271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hash_row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 p = &amp;table[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((*p) !=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(*p)-&gt;key){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(*p)-&gt;key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"-&gt;"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(*p)-&gt;data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 = &amp;((*p)-&gt;next);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 found key ["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736078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1F03D1E0-2C92-256F-FB5B-02FCF466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7" y="656438"/>
            <a:ext cx="11090246" cy="55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6F82A-960B-1B79-EB38-BDE14A3962A9}"/>
              </a:ext>
            </a:extLst>
          </p:cNvPr>
          <p:cNvSpPr txBox="1"/>
          <p:nvPr/>
        </p:nvSpPr>
        <p:spPr>
          <a:xfrm>
            <a:off x="362824" y="1794163"/>
            <a:ext cx="60946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"mahasarakham"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"khonkean"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"pattaya"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"payak"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"prontera"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"Epic center"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pattaya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mahasarakham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places.print_key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khonkean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BDF21-AEB9-83E9-4BA4-05C0013CB9C8}"/>
              </a:ext>
            </a:extLst>
          </p:cNvPr>
          <p:cNvSpPr txBox="1"/>
          <p:nvPr/>
        </p:nvSpPr>
        <p:spPr>
          <a:xfrm>
            <a:off x="6394507" y="1794163"/>
            <a:ext cx="53668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 :</a:t>
            </a:r>
            <a:endParaRPr lang="th-TH" sz="2800" dirty="0"/>
          </a:p>
          <a:p>
            <a:r>
              <a:rPr lang="th-TH" sz="2800" dirty="0"/>
              <a:t>34 -&gt; (</a:t>
            </a:r>
            <a:r>
              <a:rPr lang="th-TH" sz="2800" dirty="0" err="1"/>
              <a:t>payak</a:t>
            </a:r>
            <a:r>
              <a:rPr lang="th-TH" sz="2800" dirty="0"/>
              <a:t>,30)</a:t>
            </a:r>
          </a:p>
          <a:p>
            <a:r>
              <a:rPr lang="th-TH" sz="2800" dirty="0"/>
              <a:t>47 -&gt; (</a:t>
            </a:r>
            <a:r>
              <a:rPr lang="th-TH" sz="2800" dirty="0" err="1"/>
              <a:t>mahasarakham</a:t>
            </a:r>
            <a:r>
              <a:rPr lang="th-TH" sz="2800" dirty="0"/>
              <a:t>,10)  -&gt; (</a:t>
            </a:r>
            <a:r>
              <a:rPr lang="th-TH" sz="2800" dirty="0" err="1"/>
              <a:t>khonkean</a:t>
            </a:r>
            <a:r>
              <a:rPr lang="th-TH" sz="2800" dirty="0"/>
              <a:t>,15)</a:t>
            </a:r>
          </a:p>
          <a:p>
            <a:r>
              <a:rPr lang="th-TH" sz="2800" dirty="0"/>
              <a:t>56 -&gt; (</a:t>
            </a:r>
            <a:r>
              <a:rPr lang="th-TH" sz="2800" dirty="0" err="1"/>
              <a:t>pattaya</a:t>
            </a:r>
            <a:r>
              <a:rPr lang="th-TH" sz="2800" dirty="0"/>
              <a:t>,200)</a:t>
            </a:r>
          </a:p>
          <a:p>
            <a:r>
              <a:rPr lang="th-TH" sz="2800" dirty="0"/>
              <a:t>58 -&gt; (</a:t>
            </a:r>
            <a:r>
              <a:rPr lang="th-TH" sz="2800" dirty="0" err="1"/>
              <a:t>Epic</a:t>
            </a:r>
            <a:r>
              <a:rPr lang="th-TH" sz="2800" dirty="0"/>
              <a:t> </a:t>
            </a:r>
            <a:r>
              <a:rPr lang="th-TH" sz="2800" dirty="0" err="1"/>
              <a:t>center</a:t>
            </a:r>
            <a:r>
              <a:rPr lang="th-TH" sz="2800" dirty="0"/>
              <a:t>,20)</a:t>
            </a:r>
          </a:p>
          <a:p>
            <a:r>
              <a:rPr lang="th-TH" sz="2800" dirty="0"/>
              <a:t>75 -&gt; (</a:t>
            </a:r>
            <a:r>
              <a:rPr lang="th-TH" sz="2800" dirty="0" err="1"/>
              <a:t>prontera</a:t>
            </a:r>
            <a:r>
              <a:rPr lang="th-TH" sz="2800" dirty="0"/>
              <a:t>,2000)</a:t>
            </a:r>
          </a:p>
          <a:p>
            <a:r>
              <a:rPr lang="th-TH" sz="2800" dirty="0" err="1"/>
              <a:t>pattaya</a:t>
            </a:r>
            <a:r>
              <a:rPr lang="th-TH" sz="2800" dirty="0"/>
              <a:t>-&gt;200</a:t>
            </a:r>
          </a:p>
          <a:p>
            <a:r>
              <a:rPr lang="th-TH" sz="2800" dirty="0" err="1"/>
              <a:t>mahasarakham</a:t>
            </a:r>
            <a:r>
              <a:rPr lang="th-TH" sz="2800" dirty="0"/>
              <a:t>-&gt;10</a:t>
            </a:r>
          </a:p>
          <a:p>
            <a:r>
              <a:rPr lang="th-TH" sz="2800" dirty="0" err="1"/>
              <a:t>khonkean</a:t>
            </a:r>
            <a:r>
              <a:rPr lang="th-TH" sz="2800" dirty="0"/>
              <a:t>-&gt;15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A8B1013-9701-F58A-6271-9F29E657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7075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F8DB-9DBE-B9A1-A621-87F39681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D02A-2463-315B-9E5B-705797E4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Big O -&gt; n , in case of all member has same hash function output</a:t>
            </a:r>
          </a:p>
          <a:p>
            <a:endParaRPr lang="en-US" sz="4400" dirty="0"/>
          </a:p>
          <a:p>
            <a:r>
              <a:rPr lang="en-US" sz="4400" dirty="0"/>
              <a:t>Big Omega -&gt; 1 , incase of all member has difference hash function output</a:t>
            </a:r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4106581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F8DB-9DBE-B9A1-A621-87F39681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D02A-2463-315B-9E5B-705797E4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Big O -&gt; n , </a:t>
            </a:r>
            <a:r>
              <a:rPr lang="th-TH" sz="4400" dirty="0"/>
              <a:t>ในกรณีที่ทุก </a:t>
            </a:r>
            <a:r>
              <a:rPr lang="en-US" sz="4400" dirty="0"/>
              <a:t>key </a:t>
            </a:r>
            <a:r>
              <a:rPr lang="th-TH" sz="4400" dirty="0"/>
              <a:t>มี </a:t>
            </a:r>
            <a:r>
              <a:rPr lang="en-US" sz="4400" dirty="0"/>
              <a:t>output </a:t>
            </a:r>
            <a:r>
              <a:rPr lang="th-TH" sz="4400" dirty="0"/>
              <a:t>ขแง </a:t>
            </a:r>
            <a:r>
              <a:rPr lang="en-US" sz="4400" dirty="0"/>
              <a:t>hash function </a:t>
            </a:r>
            <a:r>
              <a:rPr lang="th-TH" sz="4400" dirty="0"/>
              <a:t>เหมือนกัน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Big Omega -&gt; 1 , </a:t>
            </a:r>
            <a:r>
              <a:rPr lang="th-TH" sz="4400" dirty="0"/>
              <a:t>ในกรณีที่ทุก </a:t>
            </a:r>
            <a:r>
              <a:rPr lang="en-US" sz="4400" dirty="0"/>
              <a:t>key </a:t>
            </a:r>
            <a:r>
              <a:rPr lang="th-TH" sz="4400" dirty="0"/>
              <a:t>มี </a:t>
            </a:r>
            <a:r>
              <a:rPr lang="en-US" sz="4400" dirty="0"/>
              <a:t>output </a:t>
            </a:r>
            <a:r>
              <a:rPr lang="th-TH" sz="4400" dirty="0"/>
              <a:t>ขแง </a:t>
            </a:r>
            <a:r>
              <a:rPr lang="en-US" sz="4400" dirty="0"/>
              <a:t>hash function </a:t>
            </a:r>
            <a:r>
              <a:rPr lang="th-TH" sz="4400" dirty="0"/>
              <a:t>ต่างกัน</a:t>
            </a:r>
            <a:endParaRPr lang="en-US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899100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AB33C-12DC-C790-655B-6F714A24C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LAB</a:t>
            </a:r>
            <a:endParaRPr lang="th-TH" sz="9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990DD6-4DD5-9754-17BF-FE5E7A75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5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5FDF-D1D0-56E7-E5EF-B4015832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0D829-52DB-E706-99F8-D22CA854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Suppose we want to design a system for storing employee records with phone numbers(as keys). And we want the following queries to be performed efficiently: </a:t>
            </a:r>
          </a:p>
          <a:p>
            <a:endParaRPr lang="en-US" dirty="0"/>
          </a:p>
          <a:p>
            <a:r>
              <a:rPr lang="en-US" dirty="0"/>
              <a:t>Insert a phone number and corresponding information.</a:t>
            </a:r>
          </a:p>
          <a:p>
            <a:r>
              <a:rPr lang="en-US" dirty="0"/>
              <a:t>Search a phone number and fetch the information.</a:t>
            </a:r>
          </a:p>
          <a:p>
            <a:r>
              <a:rPr lang="en-US" dirty="0"/>
              <a:t>Delete a phone number and related information.</a:t>
            </a:r>
          </a:p>
          <a:p>
            <a:r>
              <a:rPr lang="en-US" dirty="0"/>
              <a:t>We can think of using the following data structures to maintain information about different phone numbers. </a:t>
            </a:r>
          </a:p>
          <a:p>
            <a:endParaRPr lang="en-US" dirty="0"/>
          </a:p>
          <a:p>
            <a:r>
              <a:rPr lang="en-US" dirty="0"/>
              <a:t>Array of phone numbers and records.</a:t>
            </a:r>
          </a:p>
          <a:p>
            <a:r>
              <a:rPr lang="en-US" dirty="0"/>
              <a:t>Linked List of phone numbers and records.</a:t>
            </a:r>
          </a:p>
          <a:p>
            <a:r>
              <a:rPr lang="en-US" dirty="0"/>
              <a:t>Balanced binary search tree with phone numbers as keys.</a:t>
            </a:r>
          </a:p>
          <a:p>
            <a:r>
              <a:rPr lang="en-US" dirty="0"/>
              <a:t>Direct Access Table.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771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C57-8EDE-6032-0354-24BD6E06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33BB-769B-ECE6-F37D-8B28CC1A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as we know access array via index take O(1)</a:t>
            </a:r>
          </a:p>
          <a:p>
            <a:r>
              <a:rPr lang="en-US" sz="4400" dirty="0"/>
              <a:t>- </a:t>
            </a:r>
            <a:r>
              <a:rPr lang="th-TH" sz="4400" dirty="0"/>
              <a:t>จากที่เรารู้เข้าถึงตัวแปรของ </a:t>
            </a:r>
            <a:r>
              <a:rPr lang="en-US" sz="4400" dirty="0"/>
              <a:t>array </a:t>
            </a:r>
            <a:r>
              <a:rPr lang="th-TH" sz="4400" dirty="0"/>
              <a:t>ใช้ </a:t>
            </a:r>
            <a:r>
              <a:rPr lang="en-US" sz="4400" dirty="0"/>
              <a:t>O(1)</a:t>
            </a:r>
            <a:endParaRPr lang="th-TH" sz="4400" dirty="0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0D1E637-45C3-7FDB-CCEF-253996420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4" r="44458" b="32823"/>
          <a:stretch/>
        </p:blipFill>
        <p:spPr>
          <a:xfrm>
            <a:off x="5893265" y="3967993"/>
            <a:ext cx="3727509" cy="1098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886EF-2D3A-B2E3-79C5-48A1D27BDB1A}"/>
              </a:ext>
            </a:extLst>
          </p:cNvPr>
          <p:cNvSpPr txBox="1"/>
          <p:nvPr/>
        </p:nvSpPr>
        <p:spPr>
          <a:xfrm>
            <a:off x="3842156" y="4143675"/>
            <a:ext cx="904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A[</a:t>
            </a:r>
            <a:r>
              <a:rPr lang="en-US" sz="6000" dirty="0" err="1"/>
              <a:t>i</a:t>
            </a:r>
            <a:r>
              <a:rPr lang="en-US" sz="6000" dirty="0"/>
              <a:t>]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8649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C57-8EDE-6032-0354-24BD6E06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33BB-769B-ECE6-F37D-8B28CC1A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so, we try to use just index to indicate location of data</a:t>
            </a:r>
          </a:p>
          <a:p>
            <a:r>
              <a:rPr lang="en-US" sz="4400" dirty="0"/>
              <a:t>- </a:t>
            </a:r>
            <a:r>
              <a:rPr lang="th-TH" sz="4400" dirty="0"/>
              <a:t>ดังนั้น เราพยายามใช้เพียง </a:t>
            </a:r>
            <a:r>
              <a:rPr lang="en-US" sz="4400" dirty="0"/>
              <a:t>index </a:t>
            </a:r>
            <a:r>
              <a:rPr lang="th-TH" sz="4400" dirty="0"/>
              <a:t>เพื่อระบุตำแหน่งของข้อมูล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9E74A-08ED-0394-D439-BF445568B202}"/>
              </a:ext>
            </a:extLst>
          </p:cNvPr>
          <p:cNvSpPr txBox="1"/>
          <p:nvPr/>
        </p:nvSpPr>
        <p:spPr>
          <a:xfrm>
            <a:off x="3036814" y="4009938"/>
            <a:ext cx="4934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Bye </a:t>
            </a:r>
            <a:r>
              <a:rPr lang="en-US" sz="4000" dirty="0" err="1"/>
              <a:t>Bye</a:t>
            </a:r>
            <a:r>
              <a:rPr lang="en-US" sz="4000" dirty="0"/>
              <a:t> </a:t>
            </a:r>
            <a:r>
              <a:rPr lang="en-US" sz="4000" dirty="0" err="1"/>
              <a:t>tree,linked</a:t>
            </a:r>
            <a:r>
              <a:rPr lang="en-US" sz="4000" dirty="0"/>
              <a:t> list graph 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368644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BD1D-E6EF-C8F6-FBCC-2B5FCC73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lotto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522A-76DF-20BA-AC6B-3D8B44729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345303" cy="4538288"/>
          </a:xfrm>
        </p:spPr>
        <p:txBody>
          <a:bodyPr>
            <a:normAutofit/>
          </a:bodyPr>
          <a:lstStyle/>
          <a:p>
            <a:r>
              <a:rPr lang="en-US" sz="4000" dirty="0"/>
              <a:t>- how to remember the number that you sold and how many that number sold ?</a:t>
            </a:r>
          </a:p>
          <a:p>
            <a:r>
              <a:rPr lang="en-US" sz="4000" dirty="0"/>
              <a:t>- </a:t>
            </a:r>
            <a:r>
              <a:rPr lang="th-TH" sz="4000" dirty="0"/>
              <a:t>ทำอย่างไรถึงจะรู้ว่าคุณขายเลขใหนไปแล้วบ้าง และแต่ละเลขขายไปกี่ครั้ง </a:t>
            </a:r>
            <a:r>
              <a:rPr lang="en-US" sz="4000" dirty="0"/>
              <a:t>?</a:t>
            </a:r>
          </a:p>
          <a:p>
            <a:endParaRPr lang="en-US" sz="4000" dirty="0"/>
          </a:p>
          <a:p>
            <a:r>
              <a:rPr lang="en-US" sz="4000" dirty="0"/>
              <a:t>List -&gt; O(n)</a:t>
            </a:r>
          </a:p>
        </p:txBody>
      </p:sp>
      <p:pic>
        <p:nvPicPr>
          <p:cNvPr id="2052" name="Picture 4" descr="Thai lottery - Wikipedia">
            <a:extLst>
              <a:ext uri="{FF2B5EF4-FFF2-40B4-BE49-F238E27FC236}">
                <a16:creationId xmlns:a16="http://schemas.microsoft.com/office/drawing/2014/main" id="{B1AB33F3-EF8B-973C-ECFC-6F0A6D25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20" y="3982674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4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DBFD-9284-7432-AFA5-6449884E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F257-CC15-D1FB-5D99-150FACD2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4064"/>
          </a:xfrm>
        </p:spPr>
        <p:txBody>
          <a:bodyPr>
            <a:normAutofit/>
          </a:bodyPr>
          <a:lstStyle/>
          <a:p>
            <a:r>
              <a:rPr lang="en-US" sz="3600" dirty="0"/>
              <a:t>- we have n empty box each box has an individual label</a:t>
            </a:r>
          </a:p>
          <a:p>
            <a:r>
              <a:rPr lang="en-US" sz="3600" dirty="0"/>
              <a:t>- </a:t>
            </a:r>
            <a:r>
              <a:rPr lang="th-TH" sz="3600" dirty="0"/>
              <a:t>เรามีกล่องปล่าวอยู่ </a:t>
            </a:r>
            <a:r>
              <a:rPr lang="en-US" sz="3600" dirty="0"/>
              <a:t>n </a:t>
            </a:r>
            <a:r>
              <a:rPr lang="th-TH" sz="3600" dirty="0"/>
              <a:t>ใบ แต่ละใบ มี </a:t>
            </a:r>
            <a:r>
              <a:rPr lang="en-US" sz="3600" dirty="0"/>
              <a:t>label</a:t>
            </a:r>
            <a:r>
              <a:rPr lang="th-TH" sz="3600" dirty="0"/>
              <a:t> ต่างกัน</a:t>
            </a:r>
          </a:p>
          <a:p>
            <a:endParaRPr lang="th-TH" sz="3600" dirty="0"/>
          </a:p>
          <a:p>
            <a:r>
              <a:rPr lang="en-US" sz="3600" dirty="0"/>
              <a:t>- every time you sold lotto you drop the ball into the box that labeled by </a:t>
            </a:r>
            <a:r>
              <a:rPr lang="en-US" sz="3600" u="sng" dirty="0"/>
              <a:t>lotto number</a:t>
            </a:r>
          </a:p>
          <a:p>
            <a:r>
              <a:rPr lang="en-US" sz="3600" dirty="0"/>
              <a:t>- </a:t>
            </a:r>
            <a:r>
              <a:rPr lang="th-TH" sz="3600" dirty="0"/>
              <a:t>ทุกๆ ครั้งที่เราขาย เราใส่ลูกบอลเข้าไปในกล่อง ที่มีหลาย</a:t>
            </a:r>
            <a:r>
              <a:rPr lang="th-TH" sz="3600" u="sng" dirty="0"/>
              <a:t>เลขเดียว</a:t>
            </a:r>
            <a:r>
              <a:rPr lang="th-TH" sz="3600" dirty="0"/>
              <a:t>กับหวยที่เราขาย</a:t>
            </a:r>
          </a:p>
        </p:txBody>
      </p:sp>
    </p:spTree>
    <p:extLst>
      <p:ext uri="{BB962C8B-B14F-4D97-AF65-F5344CB8AC3E}">
        <p14:creationId xmlns:p14="http://schemas.microsoft.com/office/powerpoint/2010/main" val="4602794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9481</TotalTime>
  <Words>2671</Words>
  <Application>Microsoft Office PowerPoint</Application>
  <PresentationFormat>Widescreen</PresentationFormat>
  <Paragraphs>334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Consolas</vt:lpstr>
      <vt:lpstr>TH Sarabun New</vt:lpstr>
      <vt:lpstr>Retrospect</vt:lpstr>
      <vt:lpstr>OOP &amp; data struct  15. Hashing</vt:lpstr>
      <vt:lpstr>PowerPoint Presentation</vt:lpstr>
      <vt:lpstr>Hashing</vt:lpstr>
      <vt:lpstr>Big O</vt:lpstr>
      <vt:lpstr>PowerPoint Presentation</vt:lpstr>
      <vt:lpstr>logic</vt:lpstr>
      <vt:lpstr>logic</vt:lpstr>
      <vt:lpstr>Sale lotto</vt:lpstr>
      <vt:lpstr>Hashing</vt:lpstr>
      <vt:lpstr>Hashing</vt:lpstr>
      <vt:lpstr>code</vt:lpstr>
      <vt:lpstr>The question is how many boxes we want?</vt:lpstr>
      <vt:lpstr> the answer is the Key</vt:lpstr>
      <vt:lpstr> the answer is the Key</vt:lpstr>
      <vt:lpstr>example</vt:lpstr>
      <vt:lpstr>Has function</vt:lpstr>
      <vt:lpstr>Has function</vt:lpstr>
      <vt:lpstr>example</vt:lpstr>
      <vt:lpstr>example</vt:lpstr>
      <vt:lpstr>code</vt:lpstr>
      <vt:lpstr>General hashing system</vt:lpstr>
      <vt:lpstr>Hash row</vt:lpstr>
      <vt:lpstr>Hash table</vt:lpstr>
      <vt:lpstr>insert</vt:lpstr>
      <vt:lpstr>Insert and access</vt:lpstr>
      <vt:lpstr>Increase (according to previous lotto (++))</vt:lpstr>
      <vt:lpstr>Code</vt:lpstr>
      <vt:lpstr>Code (++)</vt:lpstr>
      <vt:lpstr>Work with string</vt:lpstr>
      <vt:lpstr>Work with string</vt:lpstr>
      <vt:lpstr>Change hashing function (example)</vt:lpstr>
      <vt:lpstr>Example </vt:lpstr>
      <vt:lpstr>But!??</vt:lpstr>
      <vt:lpstr>Quiz</vt:lpstr>
      <vt:lpstr>What is Collisions อะไรคือการชนกัน</vt:lpstr>
      <vt:lpstr>Collisions example</vt:lpstr>
      <vt:lpstr>Collisions</vt:lpstr>
      <vt:lpstr>Quiz</vt:lpstr>
      <vt:lpstr>Several way to solve</vt:lpstr>
      <vt:lpstr>Chaining table technique</vt:lpstr>
      <vt:lpstr>Chaining technique</vt:lpstr>
      <vt:lpstr>Edit node (class)</vt:lpstr>
      <vt:lpstr>insert</vt:lpstr>
      <vt:lpstr>access</vt:lpstr>
      <vt:lpstr>PowerPoint Presentation</vt:lpstr>
      <vt:lpstr>Code</vt:lpstr>
      <vt:lpstr>Asymptotic notation</vt:lpstr>
      <vt:lpstr>Asymptotic notation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856</cp:revision>
  <dcterms:created xsi:type="dcterms:W3CDTF">2022-12-25T05:12:11Z</dcterms:created>
  <dcterms:modified xsi:type="dcterms:W3CDTF">2023-03-13T15:52:04Z</dcterms:modified>
</cp:coreProperties>
</file>